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1" r:id="rId2"/>
    <p:sldId id="259" r:id="rId3"/>
    <p:sldId id="261" r:id="rId4"/>
    <p:sldId id="260" r:id="rId5"/>
    <p:sldId id="262" r:id="rId6"/>
    <p:sldId id="258" r:id="rId7"/>
    <p:sldId id="263" r:id="rId8"/>
    <p:sldId id="265" r:id="rId9"/>
    <p:sldId id="292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" d="100"/>
          <a:sy n="15" d="100"/>
        </p:scale>
        <p:origin x="59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61801-1B3A-4754-BAD6-37EB1D144474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01DC9-1BB0-49AC-BD82-3FE94821CC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029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Date 230127</a:t>
            </a:r>
            <a:r>
              <a:rPr kumimoji="1" lang="ja-JP" altLang="en-US" dirty="0"/>
              <a:t>　</a:t>
            </a:r>
            <a:r>
              <a:rPr kumimoji="1" lang="en-US" altLang="ja-JP"/>
              <a:t>Index 63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D9047-E868-48DD-92FD-B0E06149038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3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4" y="254528"/>
            <a:ext cx="11794428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9922" y="143435"/>
            <a:ext cx="1004508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928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4" y="4"/>
            <a:ext cx="11794428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9922" y="143435"/>
            <a:ext cx="1004508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30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4" y="4"/>
            <a:ext cx="11794428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9922" y="143435"/>
            <a:ext cx="1004508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0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4" y="4"/>
            <a:ext cx="11794428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9922" y="143435"/>
            <a:ext cx="1004508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986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35AE32F-43C5-4BDF-9452-F92C7512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0B6453-7A68-D5B5-0F65-3DB2DA5F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A05C69-EFD8-7842-3544-F71432B98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C62E0-8A28-4571-9FB0-26A675660C34}" type="datetimeFigureOut">
              <a:rPr kumimoji="1" lang="ja-JP" altLang="en-US" smtClean="0"/>
              <a:t>2023/5/24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19DCC6-37BF-B176-4621-A312CF484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0E78DF-1A1C-263F-8980-E70741D4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19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00DA13-54B6-36BF-91E7-843C4AC1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インフロー駆動位置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69C4EAD9-4E36-0574-1519-C1BF850B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45" y="4504448"/>
            <a:ext cx="731691" cy="1013411"/>
          </a:xfrm>
          <a:prstGeom prst="rect">
            <a:avLst/>
          </a:prstGeom>
        </p:spPr>
      </p:pic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A568FB6-ECBC-57C8-124A-643F5FFD9955}"/>
              </a:ext>
            </a:extLst>
          </p:cNvPr>
          <p:cNvGrpSpPr/>
          <p:nvPr/>
        </p:nvGrpSpPr>
        <p:grpSpPr>
          <a:xfrm>
            <a:off x="1921574" y="554304"/>
            <a:ext cx="7095867" cy="4925847"/>
            <a:chOff x="2241196" y="465796"/>
            <a:chExt cx="7095867" cy="4925847"/>
          </a:xfrm>
        </p:grpSpPr>
        <p:pic>
          <p:nvPicPr>
            <p:cNvPr id="26" name="図 25" descr="ダイアグラム&#10;&#10;自動的に生成された説明">
              <a:extLst>
                <a:ext uri="{FF2B5EF4-FFF2-40B4-BE49-F238E27FC236}">
                  <a16:creationId xmlns:a16="http://schemas.microsoft.com/office/drawing/2014/main" id="{EB02DE13-5114-6DDD-A186-B498A5823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7" t="13202" r="3762" b="14902"/>
            <a:stretch/>
          </p:blipFill>
          <p:spPr>
            <a:xfrm flipH="1" flipV="1">
              <a:off x="2241196" y="465796"/>
              <a:ext cx="7095867" cy="3841434"/>
            </a:xfrm>
            <a:prstGeom prst="rect">
              <a:avLst/>
            </a:prstGeom>
          </p:spPr>
        </p:pic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F8BCB9AF-8C0B-A4ED-9396-A1A57C89005C}"/>
                </a:ext>
              </a:extLst>
            </p:cNvPr>
            <p:cNvCxnSpPr>
              <a:cxnSpLocks/>
            </p:cNvCxnSpPr>
            <p:nvPr/>
          </p:nvCxnSpPr>
          <p:spPr>
            <a:xfrm>
              <a:off x="5121164" y="2878042"/>
              <a:ext cx="0" cy="1836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0CB2FBB-24DD-78A5-A2A4-107310F1410C}"/>
                </a:ext>
              </a:extLst>
            </p:cNvPr>
            <p:cNvCxnSpPr>
              <a:cxnSpLocks/>
            </p:cNvCxnSpPr>
            <p:nvPr/>
          </p:nvCxnSpPr>
          <p:spPr>
            <a:xfrm>
              <a:off x="6347013" y="3469349"/>
              <a:ext cx="24472" cy="1244693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3B34F44-0A00-A6F7-5542-929289B63F6A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6" y="3267643"/>
              <a:ext cx="0" cy="2124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346A4422-588E-7612-96DA-531D4AA054A3}"/>
                </a:ext>
              </a:extLst>
            </p:cNvPr>
            <p:cNvCxnSpPr>
              <a:cxnSpLocks/>
            </p:cNvCxnSpPr>
            <p:nvPr/>
          </p:nvCxnSpPr>
          <p:spPr>
            <a:xfrm>
              <a:off x="4733366" y="3240748"/>
              <a:ext cx="0" cy="2124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1ABAEA64-9214-36E9-E4C1-58D300119171}"/>
                </a:ext>
              </a:extLst>
            </p:cNvPr>
            <p:cNvCxnSpPr/>
            <p:nvPr/>
          </p:nvCxnSpPr>
          <p:spPr>
            <a:xfrm>
              <a:off x="5118847" y="4501907"/>
              <a:ext cx="1228166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8178A440-D2AE-EAEB-0B5D-1953A2B2674D}"/>
                </a:ext>
              </a:extLst>
            </p:cNvPr>
            <p:cNvCxnSpPr>
              <a:cxnSpLocks/>
            </p:cNvCxnSpPr>
            <p:nvPr/>
          </p:nvCxnSpPr>
          <p:spPr>
            <a:xfrm>
              <a:off x="4732356" y="5267828"/>
              <a:ext cx="199913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タイトル 1">
              <a:extLst>
                <a:ext uri="{FF2B5EF4-FFF2-40B4-BE49-F238E27FC236}">
                  <a16:creationId xmlns:a16="http://schemas.microsoft.com/office/drawing/2014/main" id="{35A7AA8C-B900-F7CD-865B-96391599FA9D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43245" y="4818533"/>
              <a:ext cx="1354451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4472C4"/>
                  </a:solidFill>
                  <a:latin typeface="Segoe UI"/>
                  <a:ea typeface="メイリオ"/>
                </a:rPr>
                <a:t>700 mm</a:t>
              </a:r>
              <a:endParaRPr lang="ja-JP" altLang="en-US" sz="1600" dirty="0">
                <a:solidFill>
                  <a:srgbClr val="4472C4"/>
                </a:solidFill>
                <a:latin typeface="Segoe UI"/>
                <a:ea typeface="メイリオ"/>
              </a:endParaRPr>
            </a:p>
          </p:txBody>
        </p:sp>
        <p:sp>
          <p:nvSpPr>
            <p:cNvPr id="35" name="タイトル 1">
              <a:extLst>
                <a:ext uri="{FF2B5EF4-FFF2-40B4-BE49-F238E27FC236}">
                  <a16:creationId xmlns:a16="http://schemas.microsoft.com/office/drawing/2014/main" id="{E51026E0-EC7F-3821-711E-51C18B32BA4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04898" y="4039190"/>
              <a:ext cx="1354451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ED7D31"/>
                  </a:solidFill>
                  <a:latin typeface="Segoe UI"/>
                  <a:ea typeface="メイリオ"/>
                </a:rPr>
                <a:t>427 mm</a:t>
              </a:r>
              <a:endParaRPr lang="ja-JP" altLang="en-US" sz="1600" dirty="0">
                <a:solidFill>
                  <a:srgbClr val="ED7D31"/>
                </a:solidFill>
                <a:latin typeface="Segoe UI"/>
                <a:ea typeface="メイリオ"/>
              </a:endParaRPr>
            </a:p>
          </p:txBody>
        </p:sp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0B518256-5AD9-7BE1-8EE4-EDCD607300D2}"/>
                </a:ext>
              </a:extLst>
            </p:cNvPr>
            <p:cNvSpPr/>
            <p:nvPr/>
          </p:nvSpPr>
          <p:spPr>
            <a:xfrm>
              <a:off x="6633887" y="1834489"/>
              <a:ext cx="197217" cy="1461558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50196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91CF35E5-8DE2-863E-4C49-43DCAFC519B7}"/>
                </a:ext>
              </a:extLst>
            </p:cNvPr>
            <p:cNvSpPr/>
            <p:nvPr/>
          </p:nvSpPr>
          <p:spPr>
            <a:xfrm>
              <a:off x="4634757" y="1843454"/>
              <a:ext cx="197217" cy="1461558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49804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8" name="四角形: 角を丸くする 37">
              <a:extLst>
                <a:ext uri="{FF2B5EF4-FFF2-40B4-BE49-F238E27FC236}">
                  <a16:creationId xmlns:a16="http://schemas.microsoft.com/office/drawing/2014/main" id="{CDCAE54B-57F3-64C8-C054-A66E46EFF877}"/>
                </a:ext>
              </a:extLst>
            </p:cNvPr>
            <p:cNvSpPr/>
            <p:nvPr/>
          </p:nvSpPr>
          <p:spPr>
            <a:xfrm>
              <a:off x="5086967" y="1645368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9" name="四角形: 角を丸くする 38">
              <a:extLst>
                <a:ext uri="{FF2B5EF4-FFF2-40B4-BE49-F238E27FC236}">
                  <a16:creationId xmlns:a16="http://schemas.microsoft.com/office/drawing/2014/main" id="{A3203BF6-70CA-6D9F-5E82-BADFEAE95E4B}"/>
                </a:ext>
              </a:extLst>
            </p:cNvPr>
            <p:cNvSpPr/>
            <p:nvPr/>
          </p:nvSpPr>
          <p:spPr>
            <a:xfrm>
              <a:off x="6258928" y="1615053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DDA6599E-E361-423F-96FC-35A453BA960C}"/>
                </a:ext>
              </a:extLst>
            </p:cNvPr>
            <p:cNvSpPr/>
            <p:nvPr/>
          </p:nvSpPr>
          <p:spPr>
            <a:xfrm>
              <a:off x="4890037" y="1629268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41" name="四角形: 角を丸くする 40">
              <a:extLst>
                <a:ext uri="{FF2B5EF4-FFF2-40B4-BE49-F238E27FC236}">
                  <a16:creationId xmlns:a16="http://schemas.microsoft.com/office/drawing/2014/main" id="{D283047F-FC97-94B7-3E75-6167E3457FFC}"/>
                </a:ext>
              </a:extLst>
            </p:cNvPr>
            <p:cNvSpPr/>
            <p:nvPr/>
          </p:nvSpPr>
          <p:spPr>
            <a:xfrm>
              <a:off x="6461249" y="1638233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F692AE19-1D2A-29CB-7E66-2678AE43B96B}"/>
                </a:ext>
              </a:extLst>
            </p:cNvPr>
            <p:cNvCxnSpPr>
              <a:cxnSpLocks/>
            </p:cNvCxnSpPr>
            <p:nvPr/>
          </p:nvCxnSpPr>
          <p:spPr>
            <a:xfrm>
              <a:off x="4967468" y="3384748"/>
              <a:ext cx="0" cy="1670803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D0822CA1-0852-146E-1927-2A070220A784}"/>
                </a:ext>
              </a:extLst>
            </p:cNvPr>
            <p:cNvCxnSpPr>
              <a:cxnSpLocks/>
            </p:cNvCxnSpPr>
            <p:nvPr/>
          </p:nvCxnSpPr>
          <p:spPr>
            <a:xfrm>
              <a:off x="6520865" y="3501267"/>
              <a:ext cx="0" cy="15542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92D41882-2B41-C9E6-FF88-1BDFB532DE98}"/>
                </a:ext>
              </a:extLst>
            </p:cNvPr>
            <p:cNvCxnSpPr>
              <a:cxnSpLocks/>
            </p:cNvCxnSpPr>
            <p:nvPr/>
          </p:nvCxnSpPr>
          <p:spPr>
            <a:xfrm>
              <a:off x="4946315" y="4903290"/>
              <a:ext cx="1571212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タイトル 1">
              <a:extLst>
                <a:ext uri="{FF2B5EF4-FFF2-40B4-BE49-F238E27FC236}">
                  <a16:creationId xmlns:a16="http://schemas.microsoft.com/office/drawing/2014/main" id="{61413A1A-D15A-E341-B5B3-9E850D2E383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30530" y="4468448"/>
              <a:ext cx="1310798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70AD47"/>
                  </a:solidFill>
                  <a:latin typeface="Segoe UI"/>
                  <a:ea typeface="メイリオ"/>
                </a:rPr>
                <a:t>600 mm</a:t>
              </a:r>
              <a:endParaRPr lang="ja-JP" altLang="en-US" sz="1600" dirty="0">
                <a:solidFill>
                  <a:srgbClr val="70AD47"/>
                </a:solidFill>
                <a:latin typeface="Segoe UI"/>
                <a:ea typeface="メイリオ"/>
              </a:endParaRPr>
            </a:p>
          </p:txBody>
        </p:sp>
      </p:grpSp>
      <p:sp>
        <p:nvSpPr>
          <p:cNvPr id="46" name="円弧 45">
            <a:extLst>
              <a:ext uri="{FF2B5EF4-FFF2-40B4-BE49-F238E27FC236}">
                <a16:creationId xmlns:a16="http://schemas.microsoft.com/office/drawing/2014/main" id="{1AD09339-C898-6E19-FE70-C1009EF3CB6F}"/>
              </a:ext>
            </a:extLst>
          </p:cNvPr>
          <p:cNvSpPr/>
          <p:nvPr/>
        </p:nvSpPr>
        <p:spPr>
          <a:xfrm>
            <a:off x="5455213" y="1976052"/>
            <a:ext cx="243309" cy="1373375"/>
          </a:xfrm>
          <a:prstGeom prst="arc">
            <a:avLst>
              <a:gd name="adj1" fmla="val 2809549"/>
              <a:gd name="adj2" fmla="val 18234995"/>
            </a:avLst>
          </a:prstGeom>
          <a:ln w="152400">
            <a:solidFill>
              <a:srgbClr val="9966FF"/>
            </a:solidFill>
            <a:headEnd type="none" w="med" len="med"/>
            <a:tailEnd type="none" w="med" len="med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Segoe UI"/>
              <a:ea typeface="メイリオ"/>
            </a:endParaRPr>
          </a:p>
        </p:txBody>
      </p:sp>
      <p:sp>
        <p:nvSpPr>
          <p:cNvPr id="47" name="コンテンツ プレースホルダー 3">
            <a:extLst>
              <a:ext uri="{FF2B5EF4-FFF2-40B4-BE49-F238E27FC236}">
                <a16:creationId xmlns:a16="http://schemas.microsoft.com/office/drawing/2014/main" id="{13BC63C8-65AD-9B62-EA98-085192166865}"/>
              </a:ext>
            </a:extLst>
          </p:cNvPr>
          <p:cNvSpPr txBox="1">
            <a:spLocks/>
          </p:cNvSpPr>
          <p:nvPr/>
        </p:nvSpPr>
        <p:spPr>
          <a:xfrm>
            <a:off x="4989953" y="1504118"/>
            <a:ext cx="810423" cy="32402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A5A5A5">
                  <a:lumMod val="50000"/>
                </a:srgbClr>
              </a:buClr>
              <a:buNone/>
            </a:pPr>
            <a:r>
              <a:rPr lang="en-US" altLang="ja-JP" sz="1400" b="1" dirty="0">
                <a:solidFill>
                  <a:srgbClr val="9966FF"/>
                </a:solidFill>
                <a:latin typeface="Segoe UI"/>
                <a:ea typeface="メイリオ"/>
              </a:rPr>
              <a:t>plasma</a:t>
            </a:r>
          </a:p>
        </p:txBody>
      </p:sp>
      <p:sp>
        <p:nvSpPr>
          <p:cNvPr id="48" name="円弧 47">
            <a:extLst>
              <a:ext uri="{FF2B5EF4-FFF2-40B4-BE49-F238E27FC236}">
                <a16:creationId xmlns:a16="http://schemas.microsoft.com/office/drawing/2014/main" id="{E79C80CD-2518-D54C-74A0-9F06543DB926}"/>
              </a:ext>
            </a:extLst>
          </p:cNvPr>
          <p:cNvSpPr/>
          <p:nvPr/>
        </p:nvSpPr>
        <p:spPr>
          <a:xfrm>
            <a:off x="5060209" y="1967087"/>
            <a:ext cx="243309" cy="1373375"/>
          </a:xfrm>
          <a:prstGeom prst="arc">
            <a:avLst>
              <a:gd name="adj1" fmla="val 2809549"/>
              <a:gd name="adj2" fmla="val 18234995"/>
            </a:avLst>
          </a:prstGeom>
          <a:ln w="152400">
            <a:solidFill>
              <a:srgbClr val="9966FF"/>
            </a:solidFill>
            <a:headEnd type="none" w="med" len="med"/>
            <a:tailEnd type="none" w="med" len="med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Segoe UI"/>
              <a:ea typeface="メイリオ"/>
            </a:endParaRP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5BA78E9-6961-0881-148A-39FBD7367E28}"/>
              </a:ext>
            </a:extLst>
          </p:cNvPr>
          <p:cNvCxnSpPr/>
          <p:nvPr/>
        </p:nvCxnSpPr>
        <p:spPr>
          <a:xfrm>
            <a:off x="4365759" y="3131509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5504E9BE-4175-3486-AB48-A642AA9E631E}"/>
              </a:ext>
            </a:extLst>
          </p:cNvPr>
          <p:cNvCxnSpPr>
            <a:cxnSpLocks/>
          </p:cNvCxnSpPr>
          <p:nvPr/>
        </p:nvCxnSpPr>
        <p:spPr>
          <a:xfrm flipH="1">
            <a:off x="5767688" y="3131509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9ECE0A59-FBFF-FC85-9BE0-335E1B4F0A8C}"/>
              </a:ext>
            </a:extLst>
          </p:cNvPr>
          <p:cNvCxnSpPr/>
          <p:nvPr/>
        </p:nvCxnSpPr>
        <p:spPr>
          <a:xfrm>
            <a:off x="4408184" y="2199180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7F790F9-8FFD-6F2E-AE20-3B9231FA5B62}"/>
              </a:ext>
            </a:extLst>
          </p:cNvPr>
          <p:cNvCxnSpPr>
            <a:cxnSpLocks/>
          </p:cNvCxnSpPr>
          <p:nvPr/>
        </p:nvCxnSpPr>
        <p:spPr>
          <a:xfrm flipH="1">
            <a:off x="5804230" y="2199180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3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B47FE-9880-2327-B8B0-2476540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41" y="163408"/>
            <a:ext cx="11794428" cy="554805"/>
          </a:xfrm>
        </p:spPr>
        <p:txBody>
          <a:bodyPr>
            <a:normAutofit/>
          </a:bodyPr>
          <a:lstStyle/>
          <a:p>
            <a:r>
              <a:rPr kumimoji="1" lang="ja-JP" altLang="en-US" sz="3000" dirty="0"/>
              <a:t>ブロブ生成による高速化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E4A5861-69F4-78CB-DB8A-ADB643F182B0}"/>
              </a:ext>
            </a:extLst>
          </p:cNvPr>
          <p:cNvGrpSpPr>
            <a:grpSpLocks noChangeAspect="1"/>
          </p:cNvGrpSpPr>
          <p:nvPr/>
        </p:nvGrpSpPr>
        <p:grpSpPr>
          <a:xfrm>
            <a:off x="1594819" y="1159317"/>
            <a:ext cx="3440387" cy="4163015"/>
            <a:chOff x="1001232" y="838200"/>
            <a:chExt cx="2987281" cy="3614737"/>
          </a:xfrm>
        </p:grpSpPr>
        <p:pic>
          <p:nvPicPr>
            <p:cNvPr id="4" name="図 3" descr="グラフ&#10;&#10;自動的に生成された説明">
              <a:extLst>
                <a:ext uri="{FF2B5EF4-FFF2-40B4-BE49-F238E27FC236}">
                  <a16:creationId xmlns:a16="http://schemas.microsoft.com/office/drawing/2014/main" id="{CA722E41-14D2-B587-9CDD-268E78249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6" b="44375"/>
            <a:stretch/>
          </p:blipFill>
          <p:spPr>
            <a:xfrm>
              <a:off x="1020217" y="3500436"/>
              <a:ext cx="2968296" cy="952501"/>
            </a:xfrm>
            <a:prstGeom prst="rect">
              <a:avLst/>
            </a:prstGeom>
          </p:spPr>
        </p:pic>
        <p:pic>
          <p:nvPicPr>
            <p:cNvPr id="5" name="図 4" descr="グラフ&#10;&#10;自動的に生成された説明">
              <a:extLst>
                <a:ext uri="{FF2B5EF4-FFF2-40B4-BE49-F238E27FC236}">
                  <a16:creationId xmlns:a16="http://schemas.microsoft.com/office/drawing/2014/main" id="{70E52239-ECC4-C68F-31F8-D04FEAAB5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14" b="61458"/>
            <a:stretch/>
          </p:blipFill>
          <p:spPr>
            <a:xfrm>
              <a:off x="1020217" y="2547936"/>
              <a:ext cx="2968296" cy="962025"/>
            </a:xfrm>
            <a:prstGeom prst="rect">
              <a:avLst/>
            </a:prstGeom>
          </p:spPr>
        </p:pic>
        <p:pic>
          <p:nvPicPr>
            <p:cNvPr id="6" name="図 5" descr="グラフ&#10;&#10;自動的に生成された説明">
              <a:extLst>
                <a:ext uri="{FF2B5EF4-FFF2-40B4-BE49-F238E27FC236}">
                  <a16:creationId xmlns:a16="http://schemas.microsoft.com/office/drawing/2014/main" id="{FB11452B-3DE7-47E1-3018-E4ED9A277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r="88804" b="78820"/>
            <a:stretch/>
          </p:blipFill>
          <p:spPr>
            <a:xfrm>
              <a:off x="1001232" y="1262860"/>
              <a:ext cx="332330" cy="1023938"/>
            </a:xfrm>
            <a:prstGeom prst="rect">
              <a:avLst/>
            </a:prstGeom>
          </p:spPr>
        </p:pic>
        <p:pic>
          <p:nvPicPr>
            <p:cNvPr id="7" name="図 6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94B3F01E-6999-08FC-D64E-E7976B814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6" t="6864" b="79442"/>
            <a:stretch/>
          </p:blipFill>
          <p:spPr>
            <a:xfrm>
              <a:off x="1428750" y="838200"/>
              <a:ext cx="2483560" cy="1704973"/>
            </a:xfrm>
            <a:prstGeom prst="rect">
              <a:avLst/>
            </a:prstGeom>
          </p:spPr>
        </p:pic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13493E9-1658-2522-9BF2-A1501133C6F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466975" y="915198"/>
              <a:ext cx="37390" cy="353773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F61A0D9C-1F5C-9F9E-C6FF-EDEEF9809382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915198"/>
              <a:ext cx="0" cy="3434025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DE688F63-5B4B-9732-8E49-7C0054E30C1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875" y="915198"/>
              <a:ext cx="18147" cy="340545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CF4DC6-BA6A-9834-B3B1-145312AC6426}"/>
              </a:ext>
            </a:extLst>
          </p:cNvPr>
          <p:cNvSpPr txBox="1"/>
          <p:nvPr/>
        </p:nvSpPr>
        <p:spPr>
          <a:xfrm>
            <a:off x="2645544" y="5258036"/>
            <a:ext cx="13336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[</a:t>
            </a:r>
            <a:r>
              <a:rPr lang="en-US" altLang="ja-JP" sz="14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]</a:t>
            </a:r>
            <a:endParaRPr lang="ja-JP" altLang="en-US" sz="14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25EBE6C-7394-9111-AE72-F319C8995C02}"/>
              </a:ext>
            </a:extLst>
          </p:cNvPr>
          <p:cNvCxnSpPr>
            <a:cxnSpLocks/>
          </p:cNvCxnSpPr>
          <p:nvPr/>
        </p:nvCxnSpPr>
        <p:spPr>
          <a:xfrm>
            <a:off x="2349295" y="1383521"/>
            <a:ext cx="926757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1F0580D-7CC8-BF9A-E2B4-3A2787DDDE4F}"/>
              </a:ext>
            </a:extLst>
          </p:cNvPr>
          <p:cNvCxnSpPr>
            <a:cxnSpLocks/>
          </p:cNvCxnSpPr>
          <p:nvPr/>
        </p:nvCxnSpPr>
        <p:spPr>
          <a:xfrm>
            <a:off x="3282881" y="1372396"/>
            <a:ext cx="39491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B878DBA-23FC-327A-2953-0BC3191D91A2}"/>
              </a:ext>
            </a:extLst>
          </p:cNvPr>
          <p:cNvCxnSpPr>
            <a:cxnSpLocks/>
          </p:cNvCxnSpPr>
          <p:nvPr/>
        </p:nvCxnSpPr>
        <p:spPr>
          <a:xfrm>
            <a:off x="3677791" y="1372396"/>
            <a:ext cx="49363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207A893-4F20-ACCA-D6C1-D842A3FA972D}"/>
              </a:ext>
            </a:extLst>
          </p:cNvPr>
          <p:cNvCxnSpPr>
            <a:cxnSpLocks/>
          </p:cNvCxnSpPr>
          <p:nvPr/>
        </p:nvCxnSpPr>
        <p:spPr>
          <a:xfrm>
            <a:off x="4152724" y="1372396"/>
            <a:ext cx="335205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EC8F041-F675-327C-7537-203210DE6734}"/>
              </a:ext>
            </a:extLst>
          </p:cNvPr>
          <p:cNvSpPr txBox="1"/>
          <p:nvPr/>
        </p:nvSpPr>
        <p:spPr>
          <a:xfrm>
            <a:off x="2349292" y="691467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</a:t>
            </a:r>
            <a:r>
              <a:rPr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thin sheet</a:t>
            </a:r>
            <a:endParaRPr lang="ja-JP" altLang="en-US" sz="1400" dirty="0">
              <a:solidFill>
                <a:srgbClr val="70AD47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C0AADE7-1C39-98EA-019E-25F7959F6076}"/>
              </a:ext>
            </a:extLst>
          </p:cNvPr>
          <p:cNvSpPr txBox="1"/>
          <p:nvPr/>
        </p:nvSpPr>
        <p:spPr>
          <a:xfrm>
            <a:off x="3027753" y="683329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3 </a:t>
            </a:r>
          </a:p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ED7D31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A427CF3-687A-78FE-2A6E-1FCFFFB7CE73}"/>
              </a:ext>
            </a:extLst>
          </p:cNvPr>
          <p:cNvSpPr txBox="1"/>
          <p:nvPr/>
        </p:nvSpPr>
        <p:spPr>
          <a:xfrm>
            <a:off x="3620819" y="691728"/>
            <a:ext cx="67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2</a:t>
            </a: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747093-4286-4DE0-D8AD-E57EDD960D30}"/>
              </a:ext>
            </a:extLst>
          </p:cNvPr>
          <p:cNvCxnSpPr>
            <a:cxnSpLocks/>
          </p:cNvCxnSpPr>
          <p:nvPr/>
        </p:nvCxnSpPr>
        <p:spPr>
          <a:xfrm flipV="1">
            <a:off x="3332548" y="1507296"/>
            <a:ext cx="534613" cy="837418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楕円 35">
            <a:extLst>
              <a:ext uri="{FF2B5EF4-FFF2-40B4-BE49-F238E27FC236}">
                <a16:creationId xmlns:a16="http://schemas.microsoft.com/office/drawing/2014/main" id="{85D2E7DB-0518-759A-07A9-FF7FDC286B0F}"/>
              </a:ext>
            </a:extLst>
          </p:cNvPr>
          <p:cNvSpPr/>
          <p:nvPr/>
        </p:nvSpPr>
        <p:spPr>
          <a:xfrm>
            <a:off x="3387712" y="4306455"/>
            <a:ext cx="765010" cy="5778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Segoe UI"/>
              <a:ea typeface="メイリオ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CBCFBD2-0EAD-9EAC-66C7-F86AB7F2F2A5}"/>
              </a:ext>
            </a:extLst>
          </p:cNvPr>
          <p:cNvCxnSpPr>
            <a:cxnSpLocks/>
          </p:cNvCxnSpPr>
          <p:nvPr/>
        </p:nvCxnSpPr>
        <p:spPr>
          <a:xfrm>
            <a:off x="6301555" y="2425900"/>
            <a:ext cx="252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481C515B-B7DD-2E8B-CB74-DC9398BD8F1E}"/>
              </a:ext>
            </a:extLst>
          </p:cNvPr>
          <p:cNvGrpSpPr/>
          <p:nvPr/>
        </p:nvGrpSpPr>
        <p:grpSpPr>
          <a:xfrm>
            <a:off x="5469406" y="278592"/>
            <a:ext cx="4977023" cy="2840232"/>
            <a:chOff x="3344427" y="1192960"/>
            <a:chExt cx="4977023" cy="284023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EDE9A1C-854F-AA70-D28C-2F37EE637A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44427" y="1192960"/>
              <a:ext cx="4977023" cy="2840232"/>
              <a:chOff x="3008670" y="322554"/>
              <a:chExt cx="5780978" cy="3299024"/>
            </a:xfrm>
          </p:grpSpPr>
          <p:pic>
            <p:nvPicPr>
              <p:cNvPr id="12" name="図 11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95EB784-9D5C-9A6C-F3A8-3658CB0B8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41" t="7057" r="42446" b="53712"/>
              <a:stretch/>
            </p:blipFill>
            <p:spPr>
              <a:xfrm>
                <a:off x="3008670" y="658331"/>
                <a:ext cx="1735614" cy="2597262"/>
              </a:xfrm>
              <a:prstGeom prst="rect">
                <a:avLst/>
              </a:prstGeom>
            </p:spPr>
          </p:pic>
          <p:pic>
            <p:nvPicPr>
              <p:cNvPr id="13" name="図 12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69DB18D-2C4B-05AE-9112-BC9133688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3" t="7016" r="26101" b="56043"/>
              <a:stretch/>
            </p:blipFill>
            <p:spPr>
              <a:xfrm>
                <a:off x="4982609" y="650637"/>
                <a:ext cx="1427160" cy="2442363"/>
              </a:xfrm>
              <a:prstGeom prst="rect">
                <a:avLst/>
              </a:prstGeom>
            </p:spPr>
          </p:pic>
          <p:pic>
            <p:nvPicPr>
              <p:cNvPr id="14" name="図 13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A6BBB04-42CD-BF98-A4B5-E4DD71E1E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0" t="54554" r="74985" b="8555"/>
              <a:stretch/>
            </p:blipFill>
            <p:spPr>
              <a:xfrm>
                <a:off x="6419269" y="671905"/>
                <a:ext cx="1393986" cy="2442364"/>
              </a:xfrm>
              <a:prstGeom prst="rect">
                <a:avLst/>
              </a:prstGeom>
            </p:spPr>
          </p:pic>
          <p:pic>
            <p:nvPicPr>
              <p:cNvPr id="15" name="図 14" descr="カレンダー&#10;&#10;自動的に生成された説明">
                <a:extLst>
                  <a:ext uri="{FF2B5EF4-FFF2-40B4-BE49-F238E27FC236}">
                    <a16:creationId xmlns:a16="http://schemas.microsoft.com/office/drawing/2014/main" id="{39864E5E-A1A8-3C91-304B-906BEFCE6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21" t="10678" r="8125" b="58755"/>
              <a:stretch/>
            </p:blipFill>
            <p:spPr>
              <a:xfrm>
                <a:off x="7852941" y="615046"/>
                <a:ext cx="936707" cy="3006532"/>
              </a:xfrm>
              <a:prstGeom prst="rect">
                <a:avLst/>
              </a:prstGeom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665ECE7-FC4C-03C6-8FCB-3EF91AE153A3}"/>
                  </a:ext>
                </a:extLst>
              </p:cNvPr>
              <p:cNvSpPr txBox="1"/>
              <p:nvPr/>
            </p:nvSpPr>
            <p:spPr>
              <a:xfrm>
                <a:off x="3421381" y="322554"/>
                <a:ext cx="1107721" cy="32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ja-JP" sz="1200" dirty="0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Time 7 </a:t>
                </a:r>
                <a:r>
                  <a:rPr lang="en-US" altLang="ja-JP" sz="120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μs</a:t>
                </a:r>
                <a:endParaRPr lang="ja-JP" alt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E3B77D6-8F03-0DCA-D937-91392CB5DB0A}"/>
                </a:ext>
              </a:extLst>
            </p:cNvPr>
            <p:cNvCxnSpPr>
              <a:cxnSpLocks/>
            </p:cNvCxnSpPr>
            <p:nvPr/>
          </p:nvCxnSpPr>
          <p:spPr>
            <a:xfrm>
              <a:off x="3511558" y="3718105"/>
              <a:ext cx="125743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9F1DC53-2F36-674A-7771-468FCE30D3AB}"/>
                </a:ext>
              </a:extLst>
            </p:cNvPr>
            <p:cNvSpPr txBox="1"/>
            <p:nvPr/>
          </p:nvSpPr>
          <p:spPr>
            <a:xfrm>
              <a:off x="3439465" y="3680321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kumimoji="0"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a</a:t>
              </a:r>
              <a:r>
                <a:rPr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 thin sheet</a:t>
              </a:r>
              <a:endParaRPr lang="ja-JP" altLang="en-US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53A4F14-0EF9-13AD-EEDD-27DC661D63B6}"/>
                </a:ext>
              </a:extLst>
            </p:cNvPr>
            <p:cNvCxnSpPr>
              <a:cxnSpLocks/>
            </p:cNvCxnSpPr>
            <p:nvPr/>
          </p:nvCxnSpPr>
          <p:spPr>
            <a:xfrm>
              <a:off x="5006707" y="3724099"/>
              <a:ext cx="248036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997ABFE-CEFF-702F-8C50-AD56CA9277E5}"/>
                </a:ext>
              </a:extLst>
            </p:cNvPr>
            <p:cNvSpPr txBox="1"/>
            <p:nvPr/>
          </p:nvSpPr>
          <p:spPr>
            <a:xfrm>
              <a:off x="5401450" y="3719708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ED7D31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3 blobs</a:t>
              </a:r>
              <a:endParaRPr lang="ja-JP" altLang="en-US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9C1C9B95-EF41-A62E-ACFD-F7C2EB7DA2C8}"/>
              </a:ext>
            </a:extLst>
          </p:cNvPr>
          <p:cNvGrpSpPr/>
          <p:nvPr/>
        </p:nvGrpSpPr>
        <p:grpSpPr>
          <a:xfrm>
            <a:off x="5606642" y="3341446"/>
            <a:ext cx="4214185" cy="2569353"/>
            <a:chOff x="7494096" y="1469444"/>
            <a:chExt cx="4214185" cy="2569353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244D060C-565C-6CC1-FAE1-50E2BD3B91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5645" y="1469444"/>
              <a:ext cx="3793848" cy="2142012"/>
              <a:chOff x="10011290" y="1129252"/>
              <a:chExt cx="4758669" cy="2686753"/>
            </a:xfrm>
          </p:grpSpPr>
          <p:pic>
            <p:nvPicPr>
              <p:cNvPr id="20" name="図 19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58ACDA1-A76A-EED8-85DB-CBE0924CB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39" t="54554" r="9926" b="8555"/>
              <a:stretch/>
            </p:blipFill>
            <p:spPr>
              <a:xfrm>
                <a:off x="11487300" y="1178554"/>
                <a:ext cx="1513509" cy="2637451"/>
              </a:xfrm>
              <a:prstGeom prst="rect">
                <a:avLst/>
              </a:prstGeom>
            </p:spPr>
          </p:pic>
          <p:pic>
            <p:nvPicPr>
              <p:cNvPr id="21" name="図 20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8D10C3F-6295-9BC3-5C8F-0184FCCBC1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4" t="54369" r="42409" b="8740"/>
              <a:stretch/>
            </p:blipFill>
            <p:spPr>
              <a:xfrm>
                <a:off x="10011290" y="1169180"/>
                <a:ext cx="1508073" cy="2627981"/>
              </a:xfrm>
              <a:prstGeom prst="rect">
                <a:avLst/>
              </a:prstGeom>
            </p:spPr>
          </p:pic>
          <p:pic>
            <p:nvPicPr>
              <p:cNvPr id="22" name="図 21" descr="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ECB32B-301D-18BC-3B28-58393CED35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76" t="7086" r="58713" b="56045"/>
              <a:stretch/>
            </p:blipFill>
            <p:spPr>
              <a:xfrm>
                <a:off x="13255097" y="1129252"/>
                <a:ext cx="1514862" cy="2667910"/>
              </a:xfrm>
              <a:prstGeom prst="rect">
                <a:avLst/>
              </a:prstGeom>
            </p:spPr>
          </p:pic>
        </p:grp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8E4814E2-61E3-C414-E1CF-A83D04DB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5612" y="2480213"/>
              <a:ext cx="252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49B283D-EB62-DA6F-2F8B-E41FED2BF5CC}"/>
                </a:ext>
              </a:extLst>
            </p:cNvPr>
            <p:cNvSpPr txBox="1"/>
            <p:nvPr/>
          </p:nvSpPr>
          <p:spPr>
            <a:xfrm>
              <a:off x="9954060" y="3718104"/>
              <a:ext cx="1754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A5A5A5">
                      <a:lumMod val="75000"/>
                    </a:srgbClr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reduction</a:t>
              </a:r>
              <a:endParaRPr lang="ja-JP" altLang="en-US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1CD7F34E-BC67-C313-703E-A9E084BCB8D9}"/>
                </a:ext>
              </a:extLst>
            </p:cNvPr>
            <p:cNvCxnSpPr>
              <a:cxnSpLocks/>
            </p:cNvCxnSpPr>
            <p:nvPr/>
          </p:nvCxnSpPr>
          <p:spPr>
            <a:xfrm>
              <a:off x="7494096" y="3718105"/>
              <a:ext cx="2626942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0B5A365A-9E05-1DC6-0B56-F875204C12F1}"/>
                </a:ext>
              </a:extLst>
            </p:cNvPr>
            <p:cNvCxnSpPr>
              <a:cxnSpLocks/>
            </p:cNvCxnSpPr>
            <p:nvPr/>
          </p:nvCxnSpPr>
          <p:spPr>
            <a:xfrm>
              <a:off x="10192851" y="3726838"/>
              <a:ext cx="127664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4266AF0-93FB-3955-07A7-A45EA2ACF71C}"/>
                </a:ext>
              </a:extLst>
            </p:cNvPr>
            <p:cNvSpPr txBox="1"/>
            <p:nvPr/>
          </p:nvSpPr>
          <p:spPr>
            <a:xfrm>
              <a:off x="8048511" y="3731020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4472C4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2 blobs</a:t>
              </a:r>
              <a:endPara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B1E8A7A-EAA5-EF3E-2F10-B56CECDFC71E}"/>
              </a:ext>
            </a:extLst>
          </p:cNvPr>
          <p:cNvSpPr txBox="1"/>
          <p:nvPr/>
        </p:nvSpPr>
        <p:spPr>
          <a:xfrm>
            <a:off x="4592689" y="4225354"/>
            <a:ext cx="139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Anonymous</a:t>
            </a:r>
            <a:r>
              <a: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　</a:t>
            </a:r>
            <a:b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</a:b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Resistivity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18F81C3-4F07-8F29-EDEE-19FDE99FEE26}"/>
              </a:ext>
            </a:extLst>
          </p:cNvPr>
          <p:cNvCxnSpPr>
            <a:cxnSpLocks/>
          </p:cNvCxnSpPr>
          <p:nvPr/>
        </p:nvCxnSpPr>
        <p:spPr>
          <a:xfrm flipV="1">
            <a:off x="2492191" y="2133601"/>
            <a:ext cx="1986773" cy="87407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76D4D4EF-70A6-32E3-0466-9A8E0F0328CC}"/>
              </a:ext>
            </a:extLst>
          </p:cNvPr>
          <p:cNvCxnSpPr>
            <a:cxnSpLocks/>
          </p:cNvCxnSpPr>
          <p:nvPr/>
        </p:nvCxnSpPr>
        <p:spPr>
          <a:xfrm flipV="1">
            <a:off x="3019380" y="1235836"/>
            <a:ext cx="1234399" cy="17773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33EFBD11-B998-41B2-B787-C34D637177F8}"/>
              </a:ext>
            </a:extLst>
          </p:cNvPr>
          <p:cNvCxnSpPr/>
          <p:nvPr/>
        </p:nvCxnSpPr>
        <p:spPr>
          <a:xfrm flipV="1">
            <a:off x="2349292" y="5127814"/>
            <a:ext cx="212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コンテンツ プレースホルダー 3">
            <a:extLst>
              <a:ext uri="{FF2B5EF4-FFF2-40B4-BE49-F238E27FC236}">
                <a16:creationId xmlns:a16="http://schemas.microsoft.com/office/drawing/2014/main" id="{E7941B80-9F0B-F961-DD56-4FC4CDA1E70D}"/>
              </a:ext>
            </a:extLst>
          </p:cNvPr>
          <p:cNvSpPr txBox="1">
            <a:spLocks/>
          </p:cNvSpPr>
          <p:nvPr/>
        </p:nvSpPr>
        <p:spPr>
          <a:xfrm>
            <a:off x="4388873" y="4891846"/>
            <a:ext cx="1217769" cy="668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A5A5A5">
                  <a:lumMod val="50000"/>
                </a:srgbClr>
              </a:buClr>
              <a:buNone/>
            </a:pPr>
            <a:r>
              <a:rPr lang="ja-JP" altLang="en-US" sz="1800" b="1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←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Spitzer </a:t>
            </a:r>
            <a:b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</a:br>
            <a:r>
              <a:rPr lang="ja-JP" altLang="en-US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　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Resistivity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ADC5F2F-6698-09BA-58DE-00946878D1FC}"/>
              </a:ext>
            </a:extLst>
          </p:cNvPr>
          <p:cNvCxnSpPr>
            <a:cxnSpLocks/>
          </p:cNvCxnSpPr>
          <p:nvPr/>
        </p:nvCxnSpPr>
        <p:spPr>
          <a:xfrm flipV="1">
            <a:off x="4152721" y="4479807"/>
            <a:ext cx="455138" cy="1019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4A929EF-A432-DA2D-DD0C-A8A2478310D9}"/>
              </a:ext>
            </a:extLst>
          </p:cNvPr>
          <p:cNvSpPr txBox="1"/>
          <p:nvPr/>
        </p:nvSpPr>
        <p:spPr>
          <a:xfrm>
            <a:off x="3751837" y="861577"/>
            <a:ext cx="175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reduction</a:t>
            </a:r>
            <a:endParaRPr lang="ja-JP" altLang="en-US" sz="1400" dirty="0">
              <a:solidFill>
                <a:srgbClr val="A5A5A5">
                  <a:lumMod val="75000"/>
                </a:srgbClr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1695F28-9347-8662-94F6-B10FEACD9FB2}"/>
              </a:ext>
            </a:extLst>
          </p:cNvPr>
          <p:cNvSpPr txBox="1"/>
          <p:nvPr/>
        </p:nvSpPr>
        <p:spPr>
          <a:xfrm>
            <a:off x="7255519" y="283526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8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9912E23C-D8C7-5144-72CF-AB9B4E73C5DE}"/>
              </a:ext>
            </a:extLst>
          </p:cNvPr>
          <p:cNvSpPr txBox="1"/>
          <p:nvPr/>
        </p:nvSpPr>
        <p:spPr>
          <a:xfrm>
            <a:off x="8484925" y="293550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10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136219-AFA4-FCEE-7DA9-C0F01722D4C2}"/>
              </a:ext>
            </a:extLst>
          </p:cNvPr>
          <p:cNvSpPr txBox="1"/>
          <p:nvPr/>
        </p:nvSpPr>
        <p:spPr>
          <a:xfrm>
            <a:off x="5832865" y="3099610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12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70C497B-2F45-3C2D-28AB-995F35B492CD}"/>
              </a:ext>
            </a:extLst>
          </p:cNvPr>
          <p:cNvSpPr txBox="1"/>
          <p:nvPr/>
        </p:nvSpPr>
        <p:spPr>
          <a:xfrm>
            <a:off x="7023669" y="3090839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14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3612D782-F614-DFB6-9733-68CD6EF15034}"/>
              </a:ext>
            </a:extLst>
          </p:cNvPr>
          <p:cNvSpPr txBox="1"/>
          <p:nvPr/>
        </p:nvSpPr>
        <p:spPr>
          <a:xfrm>
            <a:off x="8466880" y="3070486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15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EEDB3BC-CE20-4265-DF06-56023B243A85}"/>
              </a:ext>
            </a:extLst>
          </p:cNvPr>
          <p:cNvSpPr txBox="1"/>
          <p:nvPr/>
        </p:nvSpPr>
        <p:spPr>
          <a:xfrm>
            <a:off x="410299" y="5606078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rgbClr val="FF0000"/>
                </a:solidFill>
              </a:rPr>
              <a:t>二番目に遠い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セパレーションコイル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>
                <a:solidFill>
                  <a:srgbClr val="FF0000"/>
                </a:solidFill>
              </a:rPr>
              <a:t>による合体（秋光）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ja-JP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54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651A83-D3B1-CE1D-B3BC-7DA6713A5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3" y="395930"/>
            <a:ext cx="11794428" cy="554805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graphicFrame>
        <p:nvGraphicFramePr>
          <p:cNvPr id="7" name="表 7">
            <a:extLst>
              <a:ext uri="{FF2B5EF4-FFF2-40B4-BE49-F238E27FC236}">
                <a16:creationId xmlns:a16="http://schemas.microsoft.com/office/drawing/2014/main" id="{52355147-FE7B-87DD-D32F-D82A75D2C7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335558"/>
              </p:ext>
            </p:extLst>
          </p:nvPr>
        </p:nvGraphicFramePr>
        <p:xfrm>
          <a:off x="198785" y="1276044"/>
          <a:ext cx="11794430" cy="3855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79443">
                  <a:extLst>
                    <a:ext uri="{9D8B030D-6E8A-4147-A177-3AD203B41FA5}">
                      <a16:colId xmlns:a16="http://schemas.microsoft.com/office/drawing/2014/main" val="3811115781"/>
                    </a:ext>
                  </a:extLst>
                </a:gridCol>
                <a:gridCol w="856747">
                  <a:extLst>
                    <a:ext uri="{9D8B030D-6E8A-4147-A177-3AD203B41FA5}">
                      <a16:colId xmlns:a16="http://schemas.microsoft.com/office/drawing/2014/main" val="2794360610"/>
                    </a:ext>
                  </a:extLst>
                </a:gridCol>
                <a:gridCol w="1253765">
                  <a:extLst>
                    <a:ext uri="{9D8B030D-6E8A-4147-A177-3AD203B41FA5}">
                      <a16:colId xmlns:a16="http://schemas.microsoft.com/office/drawing/2014/main" val="326756069"/>
                    </a:ext>
                  </a:extLst>
                </a:gridCol>
                <a:gridCol w="970960">
                  <a:extLst>
                    <a:ext uri="{9D8B030D-6E8A-4147-A177-3AD203B41FA5}">
                      <a16:colId xmlns:a16="http://schemas.microsoft.com/office/drawing/2014/main" val="1657320315"/>
                    </a:ext>
                  </a:extLst>
                </a:gridCol>
                <a:gridCol w="876693">
                  <a:extLst>
                    <a:ext uri="{9D8B030D-6E8A-4147-A177-3AD203B41FA5}">
                      <a16:colId xmlns:a16="http://schemas.microsoft.com/office/drawing/2014/main" val="2099933269"/>
                    </a:ext>
                  </a:extLst>
                </a:gridCol>
                <a:gridCol w="829559">
                  <a:extLst>
                    <a:ext uri="{9D8B030D-6E8A-4147-A177-3AD203B41FA5}">
                      <a16:colId xmlns:a16="http://schemas.microsoft.com/office/drawing/2014/main" val="2054884666"/>
                    </a:ext>
                  </a:extLst>
                </a:gridCol>
                <a:gridCol w="820132">
                  <a:extLst>
                    <a:ext uri="{9D8B030D-6E8A-4147-A177-3AD203B41FA5}">
                      <a16:colId xmlns:a16="http://schemas.microsoft.com/office/drawing/2014/main" val="2896956324"/>
                    </a:ext>
                  </a:extLst>
                </a:gridCol>
                <a:gridCol w="782425">
                  <a:extLst>
                    <a:ext uri="{9D8B030D-6E8A-4147-A177-3AD203B41FA5}">
                      <a16:colId xmlns:a16="http://schemas.microsoft.com/office/drawing/2014/main" val="1245001359"/>
                    </a:ext>
                  </a:extLst>
                </a:gridCol>
                <a:gridCol w="1743958">
                  <a:extLst>
                    <a:ext uri="{9D8B030D-6E8A-4147-A177-3AD203B41FA5}">
                      <a16:colId xmlns:a16="http://schemas.microsoft.com/office/drawing/2014/main" val="4046470600"/>
                    </a:ext>
                  </a:extLst>
                </a:gridCol>
                <a:gridCol w="2480748">
                  <a:extLst>
                    <a:ext uri="{9D8B030D-6E8A-4147-A177-3AD203B41FA5}">
                      <a16:colId xmlns:a16="http://schemas.microsoft.com/office/drawing/2014/main" val="2767249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dtacq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TF </a:t>
                      </a:r>
                      <a:r>
                        <a:rPr kumimoji="1" lang="en-US" altLang="ja-JP" dirty="0" err="1"/>
                        <a:t>dtacq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PF1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PF2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Gas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Gas pressure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230127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645</a:t>
                      </a:r>
                    </a:p>
                    <a:p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10707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584</a:t>
                      </a:r>
                    </a:p>
                    <a:p>
                      <a:endParaRPr kumimoji="1" lang="en-US" altLang="ja-JP" dirty="0"/>
                    </a:p>
                    <a:p>
                      <a:r>
                        <a:rPr kumimoji="1" lang="en-US" altLang="ja-JP" dirty="0"/>
                        <a:t>10646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4kV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150A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37kV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39kV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1.2mTorr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土井さんセパレーション合体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シート分裂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52748"/>
                  </a:ext>
                </a:extLst>
              </a:tr>
              <a:tr h="73394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230111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330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326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4kV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150A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39kV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39kV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1.1mTorr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土井さんフラックスコア合体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プラズモイド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57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230428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1337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1330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4kV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150A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39kV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39kV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Ar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1.2mTorr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道家セパレーション合体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シート分裂せず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49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79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342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64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C593F-8A1D-5A0A-88CA-0733A00D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2" y="433053"/>
            <a:ext cx="11794428" cy="554805"/>
          </a:xfrm>
        </p:spPr>
        <p:txBody>
          <a:bodyPr>
            <a:norm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3000" dirty="0"/>
              <a:t>土井さんセパレーション合体データ </a:t>
            </a:r>
            <a:r>
              <a:rPr kumimoji="1" lang="en-US" altLang="ja-JP" sz="3000" dirty="0"/>
              <a:t>645 </a:t>
            </a:r>
            <a:r>
              <a:rPr kumimoji="1" lang="en-US" altLang="ja-JP" sz="3000" dirty="0" err="1"/>
              <a:t>Jt</a:t>
            </a:r>
            <a:endParaRPr kumimoji="1" lang="ja-JP" altLang="en-US" sz="1100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E59BC71-2C59-C5C1-2272-55DC1DAB149A}"/>
              </a:ext>
            </a:extLst>
          </p:cNvPr>
          <p:cNvGrpSpPr>
            <a:grpSpLocks noChangeAspect="1"/>
          </p:cNvGrpSpPr>
          <p:nvPr/>
        </p:nvGrpSpPr>
        <p:grpSpPr>
          <a:xfrm>
            <a:off x="2033796" y="1087471"/>
            <a:ext cx="3581171" cy="4992977"/>
            <a:chOff x="6932206" y="2916088"/>
            <a:chExt cx="3674153" cy="75904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3BB6EC53-9F22-E30A-7D9E-195B2E1A1988}"/>
                </a:ext>
              </a:extLst>
            </p:cNvPr>
            <p:cNvCxnSpPr>
              <a:cxnSpLocks/>
            </p:cNvCxnSpPr>
            <p:nvPr/>
          </p:nvCxnSpPr>
          <p:spPr>
            <a:xfrm>
              <a:off x="8142618" y="3240545"/>
              <a:ext cx="0" cy="1836606"/>
            </a:xfrm>
            <a:prstGeom prst="line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FE2073D-6BB7-6B55-5629-B3FBF0DED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3" b="5096"/>
            <a:stretch/>
          </p:blipFill>
          <p:spPr>
            <a:xfrm>
              <a:off x="6932206" y="2916088"/>
              <a:ext cx="3674153" cy="7590492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6937D4B-444A-857C-C871-3414F3BC0C78}"/>
              </a:ext>
            </a:extLst>
          </p:cNvPr>
          <p:cNvGrpSpPr/>
          <p:nvPr/>
        </p:nvGrpSpPr>
        <p:grpSpPr>
          <a:xfrm>
            <a:off x="5247411" y="1037661"/>
            <a:ext cx="5216188" cy="5092590"/>
            <a:chOff x="4234399" y="987855"/>
            <a:chExt cx="5216188" cy="509259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DDA42CC-90FD-77C4-7E04-1CB6A4D17002}"/>
                </a:ext>
              </a:extLst>
            </p:cNvPr>
            <p:cNvGrpSpPr/>
            <p:nvPr/>
          </p:nvGrpSpPr>
          <p:grpSpPr>
            <a:xfrm>
              <a:off x="4572000" y="987855"/>
              <a:ext cx="4742329" cy="5092590"/>
              <a:chOff x="302285" y="2989903"/>
              <a:chExt cx="4742329" cy="5092590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23869659-DCE6-489A-D565-804F5CA124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39" t="60688" r="44712" b="14999"/>
              <a:stretch/>
            </p:blipFill>
            <p:spPr>
              <a:xfrm>
                <a:off x="302285" y="5762639"/>
                <a:ext cx="2128889" cy="2319854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1C5CC6BA-4EF6-B1A0-61B5-49C03CF5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59" t="60688" r="25607" b="14999"/>
              <a:stretch/>
            </p:blipFill>
            <p:spPr>
              <a:xfrm>
                <a:off x="2612788" y="5701547"/>
                <a:ext cx="2431826" cy="2319854"/>
              </a:xfrm>
              <a:prstGeom prst="rect">
                <a:avLst/>
              </a:prstGeom>
            </p:spPr>
          </p:pic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06620229-0612-4A38-FBBB-39982F3399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6725360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D7FAE503-F828-5FBC-8FC9-9513CDBCC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89" t="60688" r="60914" b="14999"/>
              <a:stretch/>
            </p:blipFill>
            <p:spPr>
              <a:xfrm>
                <a:off x="2612788" y="3071357"/>
                <a:ext cx="1908885" cy="2319854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6635F357-4F42-FC66-AA12-BE1DB3439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42" t="12678" r="28283" b="63009"/>
              <a:stretch/>
            </p:blipFill>
            <p:spPr>
              <a:xfrm>
                <a:off x="302285" y="2989903"/>
                <a:ext cx="2191225" cy="2319854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867D18AD-31AB-0248-02CF-790B6428F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4216264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タイトル 1">
              <a:extLst>
                <a:ext uri="{FF2B5EF4-FFF2-40B4-BE49-F238E27FC236}">
                  <a16:creationId xmlns:a16="http://schemas.microsoft.com/office/drawing/2014/main" id="{56F0C581-2B65-0853-414A-9C78BA3796EF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3703296" y="1994488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r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1" name="タイトル 1">
              <a:extLst>
                <a:ext uri="{FF2B5EF4-FFF2-40B4-BE49-F238E27FC236}">
                  <a16:creationId xmlns:a16="http://schemas.microsoft.com/office/drawing/2014/main" id="{ED08B001-A1EA-6A84-40AD-8EE1A26A79C4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68407" y="3154416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z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2" name="タイトル 1">
              <a:extLst>
                <a:ext uri="{FF2B5EF4-FFF2-40B4-BE49-F238E27FC236}">
                  <a16:creationId xmlns:a16="http://schemas.microsoft.com/office/drawing/2014/main" id="{1F9C87EC-67D8-4D2D-4A01-D0ADB8B6E63A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8612898" y="4767224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 err="1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Jt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 [A/m</a:t>
              </a:r>
              <a:r>
                <a:rPr lang="en-US" altLang="ja-JP" sz="1100" b="0" baseline="3000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2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13FA2E-DF81-8F7A-FC5B-13911960892C}"/>
              </a:ext>
            </a:extLst>
          </p:cNvPr>
          <p:cNvSpPr txBox="1"/>
          <p:nvPr/>
        </p:nvSpPr>
        <p:spPr>
          <a:xfrm>
            <a:off x="273618" y="1007054"/>
            <a:ext cx="395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4kV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150A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37kV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39kV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1.2mTorr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990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696A8C-AB2D-C9C3-ABA9-C7D85B57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000" dirty="0"/>
              <a:t>土井さんセパレーション合体データ </a:t>
            </a:r>
            <a:r>
              <a:rPr kumimoji="1" lang="en-US" altLang="ja-JP" sz="3000" dirty="0"/>
              <a:t>645 </a:t>
            </a:r>
            <a:r>
              <a:rPr kumimoji="1" lang="en-US" altLang="ja-JP" sz="3000" dirty="0" err="1"/>
              <a:t>psi_</a:t>
            </a:r>
            <a:r>
              <a:rPr lang="en-US" altLang="ja-JP" sz="3000" dirty="0" err="1"/>
              <a:t>peak</a:t>
            </a:r>
            <a:r>
              <a:rPr kumimoji="1" lang="en-US" altLang="ja-JP" sz="3000" dirty="0"/>
              <a:t> 0.0106[Wb]</a:t>
            </a:r>
            <a:r>
              <a:rPr kumimoji="1" lang="en-US" altLang="ja-JP" sz="2000" dirty="0"/>
              <a:t>@470us</a:t>
            </a:r>
            <a:endParaRPr kumimoji="1" lang="ja-JP" altLang="en-US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3AF1C4E-1DFC-9F93-AFCC-04F13928CDBC}"/>
              </a:ext>
            </a:extLst>
          </p:cNvPr>
          <p:cNvSpPr txBox="1"/>
          <p:nvPr/>
        </p:nvSpPr>
        <p:spPr>
          <a:xfrm>
            <a:off x="397574" y="809333"/>
            <a:ext cx="395687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4kV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150A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37kV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39kV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1.2mTorr</a:t>
            </a: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br>
              <a:rPr lang="ja-JP" altLang="ja-JP" sz="1800" b="0" i="0" u="none" strike="noStrike" dirty="0">
                <a:effectLst/>
                <a:latin typeface="Arial" panose="020B0604020202020204" pitchFamily="34" charset="0"/>
              </a:rPr>
            </a:br>
            <a:endParaRPr lang="ja-JP" altLang="en-US" dirty="0"/>
          </a:p>
        </p:txBody>
      </p:sp>
      <p:pic>
        <p:nvPicPr>
          <p:cNvPr id="11" name="図 10" descr="等高線グラフ&#10;&#10;中程度の精度で自動的に生成された説明">
            <a:extLst>
              <a:ext uri="{FF2B5EF4-FFF2-40B4-BE49-F238E27FC236}">
                <a16:creationId xmlns:a16="http://schemas.microsoft.com/office/drawing/2014/main" id="{5DE7AFE3-AB49-E6CF-9826-356B70DB4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30" y="1010526"/>
            <a:ext cx="10487891" cy="55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8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E9DD9-107F-B041-5F87-D58F7E4B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25" y="127574"/>
            <a:ext cx="11794428" cy="554805"/>
          </a:xfrm>
        </p:spPr>
        <p:txBody>
          <a:bodyPr>
            <a:normAutofit/>
          </a:bodyPr>
          <a:lstStyle/>
          <a:p>
            <a:r>
              <a:rPr kumimoji="1" lang="ja-JP" altLang="en-US" sz="3000" dirty="0"/>
              <a:t>土井さん</a:t>
            </a:r>
            <a:r>
              <a:rPr lang="ja-JP" altLang="en-US" sz="3000" dirty="0"/>
              <a:t>フラックスコア</a:t>
            </a:r>
            <a:r>
              <a:rPr kumimoji="1" lang="ja-JP" altLang="en-US" sz="3000" dirty="0"/>
              <a:t>合体データ </a:t>
            </a:r>
            <a:r>
              <a:rPr kumimoji="1" lang="en-US" altLang="ja-JP" sz="3000" dirty="0"/>
              <a:t>330 </a:t>
            </a:r>
            <a:r>
              <a:rPr kumimoji="1" lang="en-US" altLang="ja-JP" sz="3000" dirty="0" err="1"/>
              <a:t>Jt</a:t>
            </a:r>
            <a:endParaRPr kumimoji="1" lang="ja-JP" altLang="en-US" sz="3000" dirty="0"/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06D9956E-D2B4-F360-14DA-7AC5DF8FCC52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5208388" y="4766720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29FB2E-7AA5-A52D-74F7-901FDB575E25}"/>
              </a:ext>
            </a:extLst>
          </p:cNvPr>
          <p:cNvSpPr txBox="1"/>
          <p:nvPr/>
        </p:nvSpPr>
        <p:spPr>
          <a:xfrm>
            <a:off x="100361" y="2341756"/>
            <a:ext cx="1154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4kV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150A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39kV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39kV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1.1mTorr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97888DCF-233E-F9D5-BF02-C9E3CFBA71EF}"/>
              </a:ext>
            </a:extLst>
          </p:cNvPr>
          <p:cNvGrpSpPr/>
          <p:nvPr/>
        </p:nvGrpSpPr>
        <p:grpSpPr>
          <a:xfrm>
            <a:off x="1822179" y="441661"/>
            <a:ext cx="9002708" cy="6196497"/>
            <a:chOff x="1822179" y="461540"/>
            <a:chExt cx="9002708" cy="6196497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9B930CBE-9143-42D6-E169-B597D5056896}"/>
                </a:ext>
              </a:extLst>
            </p:cNvPr>
            <p:cNvGrpSpPr/>
            <p:nvPr/>
          </p:nvGrpSpPr>
          <p:grpSpPr>
            <a:xfrm>
              <a:off x="1822179" y="533128"/>
              <a:ext cx="8700938" cy="6124909"/>
              <a:chOff x="1822179" y="533128"/>
              <a:chExt cx="8700938" cy="6124909"/>
            </a:xfrm>
          </p:grpSpPr>
          <p:grpSp>
            <p:nvGrpSpPr>
              <p:cNvPr id="9" name="グループ化 8">
                <a:extLst>
                  <a:ext uri="{FF2B5EF4-FFF2-40B4-BE49-F238E27FC236}">
                    <a16:creationId xmlns:a16="http://schemas.microsoft.com/office/drawing/2014/main" id="{3514E6F6-88BF-8ACD-71A8-F878422EACF9}"/>
                  </a:ext>
                </a:extLst>
              </p:cNvPr>
              <p:cNvGrpSpPr/>
              <p:nvPr/>
            </p:nvGrpSpPr>
            <p:grpSpPr>
              <a:xfrm>
                <a:off x="1822179" y="533128"/>
                <a:ext cx="8655222" cy="6124909"/>
                <a:chOff x="1822179" y="533128"/>
                <a:chExt cx="8655222" cy="6124909"/>
              </a:xfrm>
            </p:grpSpPr>
            <p:grpSp>
              <p:nvGrpSpPr>
                <p:cNvPr id="6" name="グループ化 5">
                  <a:extLst>
                    <a:ext uri="{FF2B5EF4-FFF2-40B4-BE49-F238E27FC236}">
                      <a16:creationId xmlns:a16="http://schemas.microsoft.com/office/drawing/2014/main" id="{F69A00EB-6477-D58F-F16F-E6B7A1C2F9F8}"/>
                    </a:ext>
                  </a:extLst>
                </p:cNvPr>
                <p:cNvGrpSpPr/>
                <p:nvPr/>
              </p:nvGrpSpPr>
              <p:grpSpPr>
                <a:xfrm>
                  <a:off x="1822179" y="533128"/>
                  <a:ext cx="8394351" cy="5818323"/>
                  <a:chOff x="1822179" y="533128"/>
                  <a:chExt cx="8394351" cy="5818323"/>
                </a:xfrm>
              </p:grpSpPr>
              <p:grpSp>
                <p:nvGrpSpPr>
                  <p:cNvPr id="21" name="グループ化 20">
                    <a:extLst>
                      <a:ext uri="{FF2B5EF4-FFF2-40B4-BE49-F238E27FC236}">
                        <a16:creationId xmlns:a16="http://schemas.microsoft.com/office/drawing/2014/main" id="{4CA7A623-AD34-189A-C6EA-E022F5E14849}"/>
                      </a:ext>
                    </a:extLst>
                  </p:cNvPr>
                  <p:cNvGrpSpPr/>
                  <p:nvPr/>
                </p:nvGrpSpPr>
                <p:grpSpPr>
                  <a:xfrm>
                    <a:off x="1822179" y="712053"/>
                    <a:ext cx="4289424" cy="5639398"/>
                    <a:chOff x="281750" y="855489"/>
                    <a:chExt cx="4289424" cy="5639398"/>
                  </a:xfrm>
                </p:grpSpPr>
                <p:grpSp>
                  <p:nvGrpSpPr>
                    <p:cNvPr id="3" name="グループ化 2">
                      <a:extLst>
                        <a:ext uri="{FF2B5EF4-FFF2-40B4-BE49-F238E27FC236}">
                          <a16:creationId xmlns:a16="http://schemas.microsoft.com/office/drawing/2014/main" id="{86266E20-4777-B62C-F251-E95BC726A820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281750" y="855489"/>
                      <a:ext cx="3565610" cy="5639398"/>
                      <a:chOff x="6383843" y="3192659"/>
                      <a:chExt cx="3576941" cy="7374888"/>
                    </a:xfrm>
                  </p:grpSpPr>
                  <p:grpSp>
                    <p:nvGrpSpPr>
                      <p:cNvPr id="4" name="グループ化 3">
                        <a:extLst>
                          <a:ext uri="{FF2B5EF4-FFF2-40B4-BE49-F238E27FC236}">
                            <a16:creationId xmlns:a16="http://schemas.microsoft.com/office/drawing/2014/main" id="{F5E4D37B-5250-8451-1925-9FE4A3591FA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920311" y="3311211"/>
                        <a:ext cx="10005" cy="1796489"/>
                        <a:chOff x="7555716" y="3314181"/>
                        <a:chExt cx="6140" cy="1796489"/>
                      </a:xfrm>
                    </p:grpSpPr>
                    <p:cxnSp>
                      <p:nvCxnSpPr>
                        <p:cNvPr id="10" name="直線コネクタ 9">
                          <a:extLst>
                            <a:ext uri="{FF2B5EF4-FFF2-40B4-BE49-F238E27FC236}">
                              <a16:creationId xmlns:a16="http://schemas.microsoft.com/office/drawing/2014/main" id="{B30D5A9B-CCF1-1C8B-0849-0CC9CA0A24C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7555716" y="3314181"/>
                          <a:ext cx="0" cy="1796489"/>
                        </a:xfrm>
                        <a:prstGeom prst="line">
                          <a:avLst/>
                        </a:prstGeom>
                        <a:ln w="28575">
                          <a:noFill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" name="直線コネクタ 10">
                          <a:extLst>
                            <a:ext uri="{FF2B5EF4-FFF2-40B4-BE49-F238E27FC236}">
                              <a16:creationId xmlns:a16="http://schemas.microsoft.com/office/drawing/2014/main" id="{A936D648-2B00-D0C7-CB2C-329858C5C0F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7561856" y="3334092"/>
                          <a:ext cx="0" cy="1776578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>
                              <a:lumMod val="50000"/>
                            </a:schemeClr>
                          </a:solidFill>
                          <a:prstDash val="sysDot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pic>
                    <p:nvPicPr>
                      <p:cNvPr id="7" name="図 6">
                        <a:extLst>
                          <a:ext uri="{FF2B5EF4-FFF2-40B4-BE49-F238E27FC236}">
                            <a16:creationId xmlns:a16="http://schemas.microsoft.com/office/drawing/2014/main" id="{691042CC-35A2-4728-520E-EEFA25E2B40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974" b="5550"/>
                      <a:stretch/>
                    </p:blipFill>
                    <p:spPr>
                      <a:xfrm>
                        <a:off x="6383843" y="3192659"/>
                        <a:ext cx="3576941" cy="7374888"/>
                      </a:xfrm>
                      <a:prstGeom prst="rect">
                        <a:avLst/>
                      </a:prstGeom>
                    </p:spPr>
                  </p:pic>
                </p:grpSp>
                <p:cxnSp>
                  <p:nvCxnSpPr>
                    <p:cNvPr id="13" name="直線コネクタ 12">
                      <a:extLst>
                        <a:ext uri="{FF2B5EF4-FFF2-40B4-BE49-F238E27FC236}">
                          <a16:creationId xmlns:a16="http://schemas.microsoft.com/office/drawing/2014/main" id="{7F6ABFA7-1050-B8C1-1FFD-C5224B8200A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73888" y="1891553"/>
                      <a:ext cx="2579517" cy="428323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" name="直線コネクタ 13">
                      <a:extLst>
                        <a:ext uri="{FF2B5EF4-FFF2-40B4-BE49-F238E27FC236}">
                          <a16:creationId xmlns:a16="http://schemas.microsoft.com/office/drawing/2014/main" id="{2B24A145-6B61-34E9-6248-71D0F153952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1667435" y="946144"/>
                      <a:ext cx="1485453" cy="1384067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" name="直線コネクタ 16">
                      <a:extLst>
                        <a:ext uri="{FF2B5EF4-FFF2-40B4-BE49-F238E27FC236}">
                          <a16:creationId xmlns:a16="http://schemas.microsoft.com/office/drawing/2014/main" id="{67EA05CE-ABF5-D0F6-5EA8-9231494A568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74870" y="5984583"/>
                      <a:ext cx="2578535" cy="0"/>
                    </a:xfrm>
                    <a:prstGeom prst="line">
                      <a:avLst/>
                    </a:prstGeom>
                    <a:ln w="190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" name="コンテンツ プレースホルダー 3">
                      <a:extLst>
                        <a:ext uri="{FF2B5EF4-FFF2-40B4-BE49-F238E27FC236}">
                          <a16:creationId xmlns:a16="http://schemas.microsoft.com/office/drawing/2014/main" id="{FE405E43-AC8B-9403-152F-3E4ADFC2C3F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3353405" y="5762682"/>
                      <a:ext cx="1217769" cy="668532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228600" indent="-2286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accent3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  <a:defRPr kumimoji="1" sz="2400" kern="1200" cap="none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-2286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accent3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  <a:defRPr kumimoji="1" sz="2000" kern="1200" cap="none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indent="-2286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accent3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  <a:defRPr kumimoji="1" sz="1600" kern="1200" cap="none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914400" indent="-2286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accent3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  <a:defRPr kumimoji="1" sz="1600" kern="1200" cap="none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143000" indent="-228600" algn="l" defTabSz="914400" rtl="0" eaLnBrk="1" latinLnBrk="0" hangingPunct="1">
                        <a:lnSpc>
                          <a:spcPct val="120000"/>
                        </a:lnSpc>
                        <a:spcBef>
                          <a:spcPts val="1000"/>
                        </a:spcBef>
                        <a:buClr>
                          <a:schemeClr val="accent3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  <a:defRPr kumimoji="1" sz="1600" kern="1200" cap="none" baseline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312863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buChar char="•"/>
                        <a:defRPr kumimoji="1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1484313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buChar char="•"/>
                        <a:defRPr kumimoji="1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1657350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buChar char="•"/>
                        <a:defRPr kumimoji="1" sz="16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1882775" indent="-2286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buChar char="•"/>
                        <a:defRPr kumimoji="1" sz="1600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>
                        <a:buClr>
                          <a:srgbClr val="A5A5A5">
                            <a:lumMod val="50000"/>
                          </a:srgbClr>
                        </a:buClr>
                        <a:buNone/>
                      </a:pPr>
                      <a:r>
                        <a:rPr lang="ja-JP" altLang="en-US" sz="1800" b="1" dirty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Segoe UI"/>
                          <a:ea typeface="メイリオ"/>
                        </a:rPr>
                        <a:t>←</a:t>
                      </a:r>
                      <a:r>
                        <a:rPr lang="en-US" altLang="ja-JP" sz="1400" dirty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Segoe UI"/>
                          <a:ea typeface="メイリオ"/>
                        </a:rPr>
                        <a:t>Spitzer </a:t>
                      </a:r>
                      <a:br>
                        <a:rPr lang="en-US" altLang="ja-JP" sz="1400" dirty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Segoe UI"/>
                          <a:ea typeface="メイリオ"/>
                        </a:rPr>
                      </a:br>
                      <a:r>
                        <a:rPr lang="ja-JP" altLang="en-US" sz="1400" dirty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Segoe UI"/>
                          <a:ea typeface="メイリオ"/>
                        </a:rPr>
                        <a:t>　</a:t>
                      </a:r>
                      <a:r>
                        <a:rPr lang="en-US" altLang="ja-JP" sz="1400" dirty="0">
                          <a:solidFill>
                            <a:srgbClr val="E7E6E6">
                              <a:lumMod val="25000"/>
                            </a:srgbClr>
                          </a:solidFill>
                          <a:latin typeface="Segoe UI"/>
                          <a:ea typeface="メイリオ"/>
                        </a:rPr>
                        <a:t>Resistivity</a:t>
                      </a:r>
                    </a:p>
                  </p:txBody>
                </p:sp>
              </p:grpSp>
              <p:pic>
                <p:nvPicPr>
                  <p:cNvPr id="22" name="図 21">
                    <a:extLst>
                      <a:ext uri="{FF2B5EF4-FFF2-40B4-BE49-F238E27FC236}">
                        <a16:creationId xmlns:a16="http://schemas.microsoft.com/office/drawing/2014/main" id="{EE498ECE-FFEA-2D73-DD70-07489F095B2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3743" t="7084" r="44742" b="57824"/>
                  <a:stretch/>
                </p:blipFill>
                <p:spPr>
                  <a:xfrm>
                    <a:off x="8247229" y="533128"/>
                    <a:ext cx="1969301" cy="299862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6" name="図 25">
                  <a:extLst>
                    <a:ext uri="{FF2B5EF4-FFF2-40B4-BE49-F238E27FC236}">
                      <a16:creationId xmlns:a16="http://schemas.microsoft.com/office/drawing/2014/main" id="{C8D602C4-FB0F-C95A-4EC5-B391B011F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339" t="8094" r="77549" b="57162"/>
                <a:stretch/>
              </p:blipFill>
              <p:spPr>
                <a:xfrm>
                  <a:off x="5978778" y="645932"/>
                  <a:ext cx="1881229" cy="2939277"/>
                </a:xfrm>
                <a:prstGeom prst="rect">
                  <a:avLst/>
                </a:prstGeom>
              </p:spPr>
            </p:pic>
            <p:pic>
              <p:nvPicPr>
                <p:cNvPr id="27" name="図 26">
                  <a:extLst>
                    <a:ext uri="{FF2B5EF4-FFF2-40B4-BE49-F238E27FC236}">
                      <a16:creationId xmlns:a16="http://schemas.microsoft.com/office/drawing/2014/main" id="{58B8F193-301D-450C-E188-6B2B172EBE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611" t="7630" r="12277" b="57626"/>
                <a:stretch/>
              </p:blipFill>
              <p:spPr>
                <a:xfrm>
                  <a:off x="6046076" y="3614883"/>
                  <a:ext cx="1881229" cy="2939277"/>
                </a:xfrm>
                <a:prstGeom prst="rect">
                  <a:avLst/>
                </a:prstGeom>
              </p:spPr>
            </p:pic>
            <p:pic>
              <p:nvPicPr>
                <p:cNvPr id="28" name="図 27">
                  <a:extLst>
                    <a:ext uri="{FF2B5EF4-FFF2-40B4-BE49-F238E27FC236}">
                      <a16:creationId xmlns:a16="http://schemas.microsoft.com/office/drawing/2014/main" id="{512F306C-6549-9D01-1F5F-1C2885B94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667" t="54766" r="57906" b="9788"/>
                <a:stretch/>
              </p:blipFill>
              <p:spPr>
                <a:xfrm>
                  <a:off x="8034882" y="3585207"/>
                  <a:ext cx="2442519" cy="2998624"/>
                </a:xfrm>
                <a:prstGeom prst="rect">
                  <a:avLst/>
                </a:prstGeom>
              </p:spPr>
            </p:pic>
            <p:sp>
              <p:nvSpPr>
                <p:cNvPr id="29" name="タイトル 1">
                  <a:extLst>
                    <a:ext uri="{FF2B5EF4-FFF2-40B4-BE49-F238E27FC236}">
                      <a16:creationId xmlns:a16="http://schemas.microsoft.com/office/drawing/2014/main" id="{17D9735D-8DC7-F794-85CB-7655F6CE9A30}"/>
                    </a:ext>
                  </a:extLst>
                </p:cNvPr>
                <p:cNvSpPr txBox="1">
                  <a:spLocks/>
                </p:cNvSpPr>
                <p:nvPr/>
              </p:nvSpPr>
              <p:spPr bwMode="black">
                <a:xfrm rot="16200000">
                  <a:off x="5176314" y="1784693"/>
                  <a:ext cx="1368791" cy="306586"/>
                </a:xfrm>
                <a:prstGeom prst="rect">
                  <a:avLst/>
                </a:prstGeom>
                <a:noFill/>
                <a:ln w="31750" cap="sq">
                  <a:noFill/>
                  <a:miter lim="800000"/>
                </a:ln>
              </p:spPr>
              <p:txBody>
                <a:bodyPr vert="horz" lIns="182880" tIns="182880" rIns="182880" bIns="182880" rtlCol="0" anchor="t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kumimoji="1" sz="2200" b="1" kern="1200" cap="none" spc="200" baseline="0">
                      <a:solidFill>
                        <a:schemeClr val="bg2">
                          <a:lumMod val="25000"/>
                        </a:schemeClr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altLang="ja-JP" sz="1100" b="0" dirty="0">
                      <a:solidFill>
                        <a:srgbClr val="E7E6E6">
                          <a:lumMod val="25000"/>
                        </a:srgbClr>
                      </a:solidFill>
                      <a:latin typeface="メイリオ"/>
                      <a:ea typeface="メイリオ"/>
                    </a:rPr>
                    <a:t>r [m]</a:t>
                  </a:r>
                  <a:endParaRPr lang="ja-JP" altLang="en-US" sz="1100" b="0" dirty="0">
                    <a:solidFill>
                      <a:srgbClr val="E7E6E6">
                        <a:lumMod val="25000"/>
                      </a:srgbClr>
                    </a:solidFill>
                    <a:latin typeface="メイリオ"/>
                    <a:ea typeface="メイリオ"/>
                  </a:endParaRPr>
                </a:p>
              </p:txBody>
            </p:sp>
            <p:sp>
              <p:nvSpPr>
                <p:cNvPr id="31" name="タイトル 1">
                  <a:extLst>
                    <a:ext uri="{FF2B5EF4-FFF2-40B4-BE49-F238E27FC236}">
                      <a16:creationId xmlns:a16="http://schemas.microsoft.com/office/drawing/2014/main" id="{6E131C5A-DC22-8230-57C0-066C37DF8F07}"/>
                    </a:ext>
                  </a:extLst>
                </p:cNvPr>
                <p:cNvSpPr txBox="1">
                  <a:spLocks/>
                </p:cNvSpPr>
                <p:nvPr/>
              </p:nvSpPr>
              <p:spPr bwMode="black">
                <a:xfrm>
                  <a:off x="6450363" y="6351451"/>
                  <a:ext cx="1368791" cy="306586"/>
                </a:xfrm>
                <a:prstGeom prst="rect">
                  <a:avLst/>
                </a:prstGeom>
                <a:noFill/>
                <a:ln w="31750" cap="sq">
                  <a:noFill/>
                  <a:miter lim="800000"/>
                </a:ln>
              </p:spPr>
              <p:txBody>
                <a:bodyPr vert="horz" lIns="182880" tIns="182880" rIns="182880" bIns="182880" rtlCol="0" anchor="t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kumimoji="1" sz="2200" b="1" kern="1200" cap="none" spc="200" baseline="0">
                      <a:solidFill>
                        <a:schemeClr val="bg2">
                          <a:lumMod val="25000"/>
                        </a:schemeClr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altLang="ja-JP" sz="1100" b="0" dirty="0">
                      <a:solidFill>
                        <a:srgbClr val="E7E6E6">
                          <a:lumMod val="25000"/>
                        </a:srgbClr>
                      </a:solidFill>
                      <a:latin typeface="メイリオ"/>
                      <a:ea typeface="メイリオ"/>
                    </a:rPr>
                    <a:t>z [m]</a:t>
                  </a:r>
                  <a:endParaRPr lang="ja-JP" altLang="en-US" sz="1100" b="0" dirty="0">
                    <a:solidFill>
                      <a:srgbClr val="E7E6E6">
                        <a:lumMod val="25000"/>
                      </a:srgbClr>
                    </a:solidFill>
                    <a:latin typeface="メイリオ"/>
                    <a:ea typeface="メイリオ"/>
                  </a:endParaRPr>
                </a:p>
              </p:txBody>
            </p:sp>
          </p:grpSp>
          <p:sp>
            <p:nvSpPr>
              <p:cNvPr id="32" name="タイトル 1">
                <a:extLst>
                  <a:ext uri="{FF2B5EF4-FFF2-40B4-BE49-F238E27FC236}">
                    <a16:creationId xmlns:a16="http://schemas.microsoft.com/office/drawing/2014/main" id="{4C09136E-DEDA-7F47-C442-01311D2B9A70}"/>
                  </a:ext>
                </a:extLst>
              </p:cNvPr>
              <p:cNvSpPr txBox="1">
                <a:spLocks/>
              </p:cNvSpPr>
              <p:nvPr/>
            </p:nvSpPr>
            <p:spPr bwMode="black">
              <a:xfrm rot="16200000">
                <a:off x="9685428" y="4781558"/>
                <a:ext cx="1368791" cy="306586"/>
              </a:xfrm>
              <a:prstGeom prst="rect">
                <a:avLst/>
              </a:prstGeom>
              <a:noFill/>
              <a:ln w="31750" cap="sq">
                <a:noFill/>
                <a:miter lim="800000"/>
              </a:ln>
            </p:spPr>
            <p:txBody>
              <a:bodyPr vert="horz" lIns="182880" tIns="182880" rIns="182880" bIns="18288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2200" b="1" kern="1200" cap="none" spc="200" baseline="0">
                    <a:solidFill>
                      <a:schemeClr val="bg2">
                        <a:lumMod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altLang="ja-JP" sz="1100" b="0" dirty="0" err="1">
                    <a:solidFill>
                      <a:srgbClr val="E7E6E6">
                        <a:lumMod val="25000"/>
                      </a:srgbClr>
                    </a:solidFill>
                    <a:latin typeface="メイリオ"/>
                    <a:ea typeface="メイリオ"/>
                  </a:rPr>
                  <a:t>Jt</a:t>
                </a:r>
                <a:r>
                  <a:rPr lang="en-US" altLang="ja-JP" sz="1100" b="0" dirty="0">
                    <a:solidFill>
                      <a:srgbClr val="E7E6E6">
                        <a:lumMod val="25000"/>
                      </a:srgbClr>
                    </a:solidFill>
                    <a:latin typeface="メイリオ"/>
                    <a:ea typeface="メイリオ"/>
                  </a:rPr>
                  <a:t> [A/m</a:t>
                </a:r>
                <a:r>
                  <a:rPr lang="en-US" altLang="ja-JP" sz="1100" b="0" baseline="30000" dirty="0">
                    <a:solidFill>
                      <a:srgbClr val="E7E6E6">
                        <a:lumMod val="25000"/>
                      </a:srgbClr>
                    </a:solidFill>
                    <a:latin typeface="メイリオ"/>
                    <a:ea typeface="メイリオ"/>
                  </a:rPr>
                  <a:t>2</a:t>
                </a:r>
                <a:r>
                  <a:rPr lang="en-US" altLang="ja-JP" sz="1100" b="0" dirty="0">
                    <a:solidFill>
                      <a:srgbClr val="E7E6E6">
                        <a:lumMod val="25000"/>
                      </a:srgbClr>
                    </a:solidFill>
                    <a:latin typeface="メイリオ"/>
                    <a:ea typeface="メイリオ"/>
                  </a:rPr>
                  <a:t>]</a:t>
                </a:r>
                <a:endParaRPr lang="ja-JP" altLang="en-US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endParaRPr>
              </a:p>
            </p:txBody>
          </p:sp>
        </p:grp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12F306C-6549-9D01-1F5F-1C2885B94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57" t="53598" r="58628" b="9789"/>
            <a:stretch/>
          </p:blipFill>
          <p:spPr bwMode="auto">
            <a:xfrm>
              <a:off x="10382616" y="461540"/>
              <a:ext cx="442271" cy="30969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9393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696A8C-AB2D-C9C3-ABA9-C7D85B57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000" dirty="0"/>
              <a:t>土井さん</a:t>
            </a:r>
            <a:r>
              <a:rPr lang="ja-JP" altLang="en-US" sz="3000" dirty="0"/>
              <a:t>フラックスコア</a:t>
            </a:r>
            <a:r>
              <a:rPr kumimoji="1" lang="ja-JP" altLang="en-US" sz="3000" dirty="0"/>
              <a:t>合体データ </a:t>
            </a:r>
            <a:r>
              <a:rPr kumimoji="1" lang="en-US" altLang="ja-JP" sz="3000" dirty="0"/>
              <a:t>330 </a:t>
            </a:r>
            <a:r>
              <a:rPr kumimoji="1" lang="en-US" altLang="ja-JP" sz="3000" dirty="0" err="1"/>
              <a:t>psi_</a:t>
            </a:r>
            <a:r>
              <a:rPr lang="en-US" altLang="ja-JP" sz="3000" dirty="0" err="1"/>
              <a:t>peak</a:t>
            </a:r>
            <a:r>
              <a:rPr kumimoji="1" lang="en-US" altLang="ja-JP" sz="3000" dirty="0"/>
              <a:t> 0.0035[Wb] </a:t>
            </a:r>
            <a:r>
              <a:rPr kumimoji="1" lang="en-US" altLang="ja-JP" sz="2000" dirty="0"/>
              <a:t>@480us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51E34C-2E8B-4EB5-3DA7-87ECE58F0337}"/>
              </a:ext>
            </a:extLst>
          </p:cNvPr>
          <p:cNvSpPr txBox="1"/>
          <p:nvPr/>
        </p:nvSpPr>
        <p:spPr>
          <a:xfrm>
            <a:off x="100361" y="2341756"/>
            <a:ext cx="11549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4kV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150A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39kV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39kV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1.1mTorr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E14F9C7C-F9AC-F59C-12E5-D87D4C72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4" y="1081947"/>
            <a:ext cx="10353963" cy="552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2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E9DD9-107F-B041-5F87-D58F7E4B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25" y="127574"/>
            <a:ext cx="11794428" cy="554805"/>
          </a:xfrm>
        </p:spPr>
        <p:txBody>
          <a:bodyPr>
            <a:normAutofit/>
          </a:bodyPr>
          <a:lstStyle/>
          <a:p>
            <a:r>
              <a:rPr lang="ja-JP" altLang="en-US" sz="3000" dirty="0"/>
              <a:t>道家セパレーション</a:t>
            </a:r>
            <a:r>
              <a:rPr kumimoji="1" lang="ja-JP" altLang="en-US" sz="3000" dirty="0"/>
              <a:t>合体データ </a:t>
            </a:r>
            <a:r>
              <a:rPr lang="en-US" altLang="ja-JP" sz="3000" dirty="0"/>
              <a:t>1337</a:t>
            </a:r>
            <a:r>
              <a:rPr kumimoji="1" lang="en-US" altLang="ja-JP" sz="3000" dirty="0"/>
              <a:t> </a:t>
            </a:r>
            <a:r>
              <a:rPr kumimoji="1" lang="en-US" altLang="ja-JP" sz="3000" dirty="0" err="1"/>
              <a:t>Jt</a:t>
            </a:r>
            <a:endParaRPr kumimoji="1" lang="ja-JP" altLang="en-US" sz="3000" dirty="0"/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4C09136E-DEDA-7F47-C442-01311D2B9A7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9685428" y="4781558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 err="1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Jt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 [Am</a:t>
            </a:r>
            <a:r>
              <a:rPr lang="en-US" altLang="ja-JP" sz="1100" b="0" baseline="3000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2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pic>
        <p:nvPicPr>
          <p:cNvPr id="8" name="図 7" descr="ダイアグラム, 概略図&#10;&#10;自動的に生成された説明">
            <a:extLst>
              <a:ext uri="{FF2B5EF4-FFF2-40B4-BE49-F238E27FC236}">
                <a16:creationId xmlns:a16="http://schemas.microsoft.com/office/drawing/2014/main" id="{CBFCEF54-9289-40E6-E0A2-F30871654B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7"/>
          <a:stretch/>
        </p:blipFill>
        <p:spPr>
          <a:xfrm>
            <a:off x="137652" y="1055666"/>
            <a:ext cx="2858788" cy="5868836"/>
          </a:xfrm>
          <a:prstGeom prst="rect">
            <a:avLst/>
          </a:prstGeom>
        </p:spPr>
      </p:pic>
      <p:pic>
        <p:nvPicPr>
          <p:cNvPr id="16" name="図 15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EFF4D1AB-3B29-1D3C-591B-094DAB12DE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6" b="1"/>
          <a:stretch/>
        </p:blipFill>
        <p:spPr>
          <a:xfrm>
            <a:off x="2996440" y="1055666"/>
            <a:ext cx="9114555" cy="4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8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696A8C-AB2D-C9C3-ABA9-C7D85B57B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3000" dirty="0"/>
              <a:t>道家フラックスコア</a:t>
            </a:r>
            <a:r>
              <a:rPr kumimoji="1" lang="ja-JP" altLang="en-US" sz="3000" dirty="0"/>
              <a:t>合体データ </a:t>
            </a:r>
            <a:r>
              <a:rPr lang="en-US" altLang="ja-JP" sz="3000" dirty="0"/>
              <a:t>1337</a:t>
            </a:r>
            <a:r>
              <a:rPr lang="ja-JP" altLang="en-US" sz="3000" dirty="0"/>
              <a:t>　</a:t>
            </a:r>
            <a:r>
              <a:rPr lang="en-US" altLang="ja-JP" sz="3000" dirty="0" err="1"/>
              <a:t>psi_peak</a:t>
            </a:r>
            <a:r>
              <a:rPr lang="en-US" altLang="ja-JP" sz="3000" dirty="0"/>
              <a:t> 0.012 [Wb]</a:t>
            </a:r>
            <a:endParaRPr kumimoji="1" lang="ja-JP" altLang="en-US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51E34C-2E8B-4EB5-3DA7-87ECE58F0337}"/>
              </a:ext>
            </a:extLst>
          </p:cNvPr>
          <p:cNvSpPr txBox="1"/>
          <p:nvPr/>
        </p:nvSpPr>
        <p:spPr>
          <a:xfrm>
            <a:off x="100361" y="2341756"/>
            <a:ext cx="1154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4kV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150A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39kV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39kV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ja-JP" sz="1800" b="1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1.2mTorr</a:t>
            </a: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ja-JP" altLang="ja-JP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図 4" descr="ゲーム画面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DA208CC6-F4D3-F496-CFD3-7F9C87D4E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04" y="999944"/>
            <a:ext cx="10507735" cy="56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29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281</Words>
  <Application>Microsoft Office PowerPoint</Application>
  <PresentationFormat>ワイド画面</PresentationFormat>
  <Paragraphs>111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メイリオ</vt:lpstr>
      <vt:lpstr>游ゴシック</vt:lpstr>
      <vt:lpstr>Arial</vt:lpstr>
      <vt:lpstr>Segoe UI</vt:lpstr>
      <vt:lpstr>Office テーマ</vt:lpstr>
      <vt:lpstr>インフロー駆動位置</vt:lpstr>
      <vt:lpstr>ブロブ生成による高速化</vt:lpstr>
      <vt:lpstr>PowerPoint プレゼンテーション</vt:lpstr>
      <vt:lpstr>土井さんセパレーション合体データ 645 Jt</vt:lpstr>
      <vt:lpstr>土井さんセパレーション合体データ 645 psi_peak 0.0106[Wb]@470us</vt:lpstr>
      <vt:lpstr>土井さんフラックスコア合体データ 330 Jt</vt:lpstr>
      <vt:lpstr>土井さんフラックスコア合体データ 330 psi_peak 0.0035[Wb] @480us</vt:lpstr>
      <vt:lpstr>道家セパレーション合体データ 1337 Jt</vt:lpstr>
      <vt:lpstr>道家フラックスコア合体データ 1337　psi_peak 0.012 [Wb]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インフロー駆動位置</dc:title>
  <dc:creator>友香</dc:creator>
  <cp:lastModifiedBy>友香</cp:lastModifiedBy>
  <cp:revision>7</cp:revision>
  <dcterms:created xsi:type="dcterms:W3CDTF">2023-05-04T22:35:27Z</dcterms:created>
  <dcterms:modified xsi:type="dcterms:W3CDTF">2023-05-24T15:20:48Z</dcterms:modified>
</cp:coreProperties>
</file>